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8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745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362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70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257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9804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7231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9632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0127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11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04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88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470DB-C344-47D9-B2CA-D2FFDEC22E8D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A8D37-92A2-4300-B356-3A09A1BE3D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833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.medicalexpo.com/images_me/photo-g/automatic-biochemistry-analyzer-ise-71024-129969.jpg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5">
            <a:extLst>
              <a:ext uri="{FF2B5EF4-FFF2-40B4-BE49-F238E27FC236}">
                <a16:creationId xmlns:a16="http://schemas.microsoft.com/office/drawing/2014/main" id="{77D21F39-7967-49D6-A7A4-DEB2F7AF8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1425575"/>
            <a:ext cx="17653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ja-JP" sz="1800">
                <a:latin typeface="Arial Rounded MT Bold" panose="020F0704030504030204" pitchFamily="34" charset="0"/>
                <a:ea typeface="MS PGothic" panose="020B0600070205080204" pitchFamily="34" charset="-128"/>
              </a:rPr>
              <a:t>Clinical wards</a:t>
            </a:r>
            <a:endParaRPr kumimoji="1" lang="ja-JP" altLang="en-US" sz="1800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テキスト ボックス 13">
            <a:extLst>
              <a:ext uri="{FF2B5EF4-FFF2-40B4-BE49-F238E27FC236}">
                <a16:creationId xmlns:a16="http://schemas.microsoft.com/office/drawing/2014/main" id="{3A515744-DE4A-4C4F-9633-604654721217}"/>
              </a:ext>
            </a:extLst>
          </p:cNvPr>
          <p:cNvSpPr txBox="1"/>
          <p:nvPr/>
        </p:nvSpPr>
        <p:spPr>
          <a:xfrm>
            <a:off x="2963453" y="2920602"/>
            <a:ext cx="1306513" cy="290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92" dirty="0">
                <a:latin typeface="Arial Rounded MT Bold" panose="020F0704030504030204" pitchFamily="34" charset="0"/>
              </a:rPr>
              <a:t>centrifugation</a:t>
            </a:r>
            <a:endParaRPr kumimoji="1" lang="ja-JP" altLang="en-US" sz="1292" dirty="0">
              <a:latin typeface="Arial Rounded MT Bold" panose="020F0704030504030204" pitchFamily="34" charset="0"/>
            </a:endParaRPr>
          </a:p>
        </p:txBody>
      </p:sp>
      <p:cxnSp>
        <p:nvCxnSpPr>
          <p:cNvPr id="4" name="カギ線コネクタ 18">
            <a:extLst>
              <a:ext uri="{FF2B5EF4-FFF2-40B4-BE49-F238E27FC236}">
                <a16:creationId xmlns:a16="http://schemas.microsoft.com/office/drawing/2014/main" id="{82463619-89E4-402C-A4F9-0A58AF1A800D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2288" y="2074437"/>
            <a:ext cx="1188000" cy="648000"/>
          </a:xfrm>
          <a:prstGeom prst="bentConnector2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31">
            <a:extLst>
              <a:ext uri="{FF2B5EF4-FFF2-40B4-BE49-F238E27FC236}">
                <a16:creationId xmlns:a16="http://schemas.microsoft.com/office/drawing/2014/main" id="{7332AA1A-ADA4-44EC-93FB-C09F9A9EF961}"/>
              </a:ext>
            </a:extLst>
          </p:cNvPr>
          <p:cNvGrpSpPr>
            <a:grpSpLocks/>
          </p:cNvGrpSpPr>
          <p:nvPr/>
        </p:nvGrpSpPr>
        <p:grpSpPr bwMode="auto">
          <a:xfrm rot="-758495">
            <a:off x="1517650" y="3248025"/>
            <a:ext cx="498475" cy="431800"/>
            <a:chOff x="2424113" y="1123950"/>
            <a:chExt cx="5057775" cy="4610100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6C5891D5-6E71-432F-829D-00B2C8DBB8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4113" y="1123950"/>
              <a:ext cx="5057775" cy="461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フリーフォーム 30">
              <a:extLst>
                <a:ext uri="{FF2B5EF4-FFF2-40B4-BE49-F238E27FC236}">
                  <a16:creationId xmlns:a16="http://schemas.microsoft.com/office/drawing/2014/main" id="{9640CE95-F0B1-4CAF-996E-E0C271F60596}"/>
                </a:ext>
              </a:extLst>
            </p:cNvPr>
            <p:cNvSpPr/>
            <p:nvPr/>
          </p:nvSpPr>
          <p:spPr>
            <a:xfrm>
              <a:off x="2561410" y="3168607"/>
              <a:ext cx="3511449" cy="2305050"/>
            </a:xfrm>
            <a:custGeom>
              <a:avLst/>
              <a:gdLst>
                <a:gd name="connsiteX0" fmla="*/ 25757 w 3515932"/>
                <a:gd name="connsiteY0" fmla="*/ 1906073 h 2292439"/>
                <a:gd name="connsiteX1" fmla="*/ 1326523 w 3515932"/>
                <a:gd name="connsiteY1" fmla="*/ 502276 h 2292439"/>
                <a:gd name="connsiteX2" fmla="*/ 1880315 w 3515932"/>
                <a:gd name="connsiteY2" fmla="*/ 0 h 2292439"/>
                <a:gd name="connsiteX3" fmla="*/ 3387143 w 3515932"/>
                <a:gd name="connsiteY3" fmla="*/ 12879 h 2292439"/>
                <a:gd name="connsiteX4" fmla="*/ 3515932 w 3515932"/>
                <a:gd name="connsiteY4" fmla="*/ 115910 h 2292439"/>
                <a:gd name="connsiteX5" fmla="*/ 2034861 w 3515932"/>
                <a:gd name="connsiteY5" fmla="*/ 1223493 h 2292439"/>
                <a:gd name="connsiteX6" fmla="*/ 257577 w 3515932"/>
                <a:gd name="connsiteY6" fmla="*/ 2292439 h 2292439"/>
                <a:gd name="connsiteX7" fmla="*/ 77273 w 3515932"/>
                <a:gd name="connsiteY7" fmla="*/ 2176529 h 2292439"/>
                <a:gd name="connsiteX8" fmla="*/ 0 w 3515932"/>
                <a:gd name="connsiteY8" fmla="*/ 1983346 h 2292439"/>
                <a:gd name="connsiteX9" fmla="*/ 25757 w 3515932"/>
                <a:gd name="connsiteY9" fmla="*/ 1906073 h 229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15932" h="2292439">
                  <a:moveTo>
                    <a:pt x="25757" y="1906073"/>
                  </a:moveTo>
                  <a:lnTo>
                    <a:pt x="1326523" y="502276"/>
                  </a:lnTo>
                  <a:lnTo>
                    <a:pt x="1880315" y="0"/>
                  </a:lnTo>
                  <a:lnTo>
                    <a:pt x="3387143" y="12879"/>
                  </a:lnTo>
                  <a:lnTo>
                    <a:pt x="3515932" y="115910"/>
                  </a:lnTo>
                  <a:lnTo>
                    <a:pt x="2034861" y="1223493"/>
                  </a:lnTo>
                  <a:lnTo>
                    <a:pt x="257577" y="2292439"/>
                  </a:lnTo>
                  <a:lnTo>
                    <a:pt x="77273" y="2176529"/>
                  </a:lnTo>
                  <a:lnTo>
                    <a:pt x="0" y="1983346"/>
                  </a:lnTo>
                  <a:lnTo>
                    <a:pt x="25757" y="190607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ja-JP" altLang="en-US">
                <a:latin typeface="Arial Rounded MT Bold" panose="020F0704030504030204" pitchFamily="34" charset="0"/>
              </a:endParaRPr>
            </a:p>
          </p:txBody>
        </p:sp>
      </p:grpSp>
      <p:cxnSp>
        <p:nvCxnSpPr>
          <p:cNvPr id="8" name="直線コネクタ 43">
            <a:extLst>
              <a:ext uri="{FF2B5EF4-FFF2-40B4-BE49-F238E27FC236}">
                <a16:creationId xmlns:a16="http://schemas.microsoft.com/office/drawing/2014/main" id="{2DB12436-EFD7-4597-8FA5-8089D105F3E4}"/>
              </a:ext>
            </a:extLst>
          </p:cNvPr>
          <p:cNvCxnSpPr>
            <a:cxnSpLocks/>
          </p:cNvCxnSpPr>
          <p:nvPr/>
        </p:nvCxnSpPr>
        <p:spPr>
          <a:xfrm flipV="1">
            <a:off x="4365216" y="3065463"/>
            <a:ext cx="1188000" cy="0"/>
          </a:xfrm>
          <a:prstGeom prst="line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52">
            <a:extLst>
              <a:ext uri="{FF2B5EF4-FFF2-40B4-BE49-F238E27FC236}">
                <a16:creationId xmlns:a16="http://schemas.microsoft.com/office/drawing/2014/main" id="{F519DE73-14FE-464A-ADC2-1FAC831EF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2900758"/>
            <a:ext cx="1428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Heparin WB</a:t>
            </a:r>
            <a:endParaRPr kumimoji="1" lang="ja-JP" altLang="en-US" sz="1800" dirty="0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0" name="テキスト ボックス 53">
            <a:extLst>
              <a:ext uri="{FF2B5EF4-FFF2-40B4-BE49-F238E27FC236}">
                <a16:creationId xmlns:a16="http://schemas.microsoft.com/office/drawing/2014/main" id="{9493C530-0ECE-45B9-AF2F-0737E0379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1780" y="3070225"/>
            <a:ext cx="10631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Plasma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heparin</a:t>
            </a:r>
            <a:endParaRPr kumimoji="1" lang="ja-JP" altLang="en-US" sz="1800" dirty="0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1" name="テキスト ボックス 41">
            <a:extLst>
              <a:ext uri="{FF2B5EF4-FFF2-40B4-BE49-F238E27FC236}">
                <a16:creationId xmlns:a16="http://schemas.microsoft.com/office/drawing/2014/main" id="{9AF16C0D-ADCB-4F49-A394-114DC13B4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088" y="200025"/>
            <a:ext cx="7808912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Steps in sample comparison experiment and in the comparison with the predicated reference device</a:t>
            </a:r>
          </a:p>
        </p:txBody>
      </p:sp>
      <p:grpSp>
        <p:nvGrpSpPr>
          <p:cNvPr id="12" name="グループ化 46">
            <a:extLst>
              <a:ext uri="{FF2B5EF4-FFF2-40B4-BE49-F238E27FC236}">
                <a16:creationId xmlns:a16="http://schemas.microsoft.com/office/drawing/2014/main" id="{11254AE4-467C-4698-B55D-6237A14534AE}"/>
              </a:ext>
            </a:extLst>
          </p:cNvPr>
          <p:cNvGrpSpPr>
            <a:grpSpLocks/>
          </p:cNvGrpSpPr>
          <p:nvPr/>
        </p:nvGrpSpPr>
        <p:grpSpPr bwMode="auto">
          <a:xfrm>
            <a:off x="4605338" y="3689350"/>
            <a:ext cx="498475" cy="431800"/>
            <a:chOff x="6977976" y="4958579"/>
            <a:chExt cx="540060" cy="468846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87CE6063-E341-4DB4-A36B-34B705690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58495">
              <a:off x="6977976" y="4958579"/>
              <a:ext cx="540060" cy="46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フリーフォーム 48">
              <a:extLst>
                <a:ext uri="{FF2B5EF4-FFF2-40B4-BE49-F238E27FC236}">
                  <a16:creationId xmlns:a16="http://schemas.microsoft.com/office/drawing/2014/main" id="{14A94258-A251-45FF-A7DF-E1A1A430688B}"/>
                </a:ext>
              </a:extLst>
            </p:cNvPr>
            <p:cNvSpPr/>
            <p:nvPr/>
          </p:nvSpPr>
          <p:spPr>
            <a:xfrm rot="20841505">
              <a:off x="7017534" y="5179212"/>
              <a:ext cx="374946" cy="234423"/>
            </a:xfrm>
            <a:custGeom>
              <a:avLst/>
              <a:gdLst>
                <a:gd name="connsiteX0" fmla="*/ 25757 w 3515932"/>
                <a:gd name="connsiteY0" fmla="*/ 1906073 h 2292439"/>
                <a:gd name="connsiteX1" fmla="*/ 1326523 w 3515932"/>
                <a:gd name="connsiteY1" fmla="*/ 502276 h 2292439"/>
                <a:gd name="connsiteX2" fmla="*/ 1880315 w 3515932"/>
                <a:gd name="connsiteY2" fmla="*/ 0 h 2292439"/>
                <a:gd name="connsiteX3" fmla="*/ 3387143 w 3515932"/>
                <a:gd name="connsiteY3" fmla="*/ 12879 h 2292439"/>
                <a:gd name="connsiteX4" fmla="*/ 3515932 w 3515932"/>
                <a:gd name="connsiteY4" fmla="*/ 115910 h 2292439"/>
                <a:gd name="connsiteX5" fmla="*/ 2034861 w 3515932"/>
                <a:gd name="connsiteY5" fmla="*/ 1223493 h 2292439"/>
                <a:gd name="connsiteX6" fmla="*/ 257577 w 3515932"/>
                <a:gd name="connsiteY6" fmla="*/ 2292439 h 2292439"/>
                <a:gd name="connsiteX7" fmla="*/ 77273 w 3515932"/>
                <a:gd name="connsiteY7" fmla="*/ 2176529 h 2292439"/>
                <a:gd name="connsiteX8" fmla="*/ 0 w 3515932"/>
                <a:gd name="connsiteY8" fmla="*/ 1983346 h 2292439"/>
                <a:gd name="connsiteX9" fmla="*/ 25757 w 3515932"/>
                <a:gd name="connsiteY9" fmla="*/ 1906073 h 229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15932" h="2292439">
                  <a:moveTo>
                    <a:pt x="25757" y="1906073"/>
                  </a:moveTo>
                  <a:lnTo>
                    <a:pt x="1326523" y="502276"/>
                  </a:lnTo>
                  <a:lnTo>
                    <a:pt x="1880315" y="0"/>
                  </a:lnTo>
                  <a:lnTo>
                    <a:pt x="3387143" y="12879"/>
                  </a:lnTo>
                  <a:lnTo>
                    <a:pt x="3515932" y="115910"/>
                  </a:lnTo>
                  <a:lnTo>
                    <a:pt x="2034861" y="1223493"/>
                  </a:lnTo>
                  <a:lnTo>
                    <a:pt x="257577" y="2292439"/>
                  </a:lnTo>
                  <a:lnTo>
                    <a:pt x="77273" y="2176529"/>
                  </a:lnTo>
                  <a:lnTo>
                    <a:pt x="0" y="1983346"/>
                  </a:lnTo>
                  <a:lnTo>
                    <a:pt x="25757" y="1906073"/>
                  </a:lnTo>
                  <a:close/>
                </a:path>
              </a:pathLst>
            </a:custGeom>
            <a:solidFill>
              <a:srgbClr val="FFC000">
                <a:alpha val="45000"/>
              </a:srgb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ja-JP" altLang="en-US">
                <a:latin typeface="Arial Rounded MT Bold" panose="020F0704030504030204" pitchFamily="34" charset="0"/>
              </a:endParaRPr>
            </a:p>
          </p:txBody>
        </p:sp>
      </p:grpSp>
      <p:cxnSp>
        <p:nvCxnSpPr>
          <p:cNvPr id="15" name="カギ線コネクタ 27">
            <a:extLst>
              <a:ext uri="{FF2B5EF4-FFF2-40B4-BE49-F238E27FC236}">
                <a16:creationId xmlns:a16="http://schemas.microsoft.com/office/drawing/2014/main" id="{A9D4A66C-4FC8-495B-9860-772205D49537}"/>
              </a:ext>
            </a:extLst>
          </p:cNvPr>
          <p:cNvCxnSpPr/>
          <p:nvPr/>
        </p:nvCxnSpPr>
        <p:spPr>
          <a:xfrm>
            <a:off x="2339975" y="3346450"/>
            <a:ext cx="2916238" cy="2279650"/>
          </a:xfrm>
          <a:prstGeom prst="bentConnector3">
            <a:avLst>
              <a:gd name="adj1" fmla="val -66"/>
            </a:avLst>
          </a:prstGeom>
          <a:ln>
            <a:solidFill>
              <a:srgbClr val="FF0000"/>
            </a:solidFill>
            <a:headEnd type="oval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カギ線コネクタ 55">
            <a:extLst>
              <a:ext uri="{FF2B5EF4-FFF2-40B4-BE49-F238E27FC236}">
                <a16:creationId xmlns:a16="http://schemas.microsoft.com/office/drawing/2014/main" id="{655D225E-3168-4316-B5E2-C996A99F7E1D}"/>
              </a:ext>
            </a:extLst>
          </p:cNvPr>
          <p:cNvCxnSpPr/>
          <p:nvPr/>
        </p:nvCxnSpPr>
        <p:spPr>
          <a:xfrm rot="16200000" flipH="1">
            <a:off x="3636156" y="3779031"/>
            <a:ext cx="2340000" cy="900113"/>
          </a:xfrm>
          <a:prstGeom prst="bentConnector2">
            <a:avLst/>
          </a:prstGeom>
          <a:ln>
            <a:solidFill>
              <a:srgbClr val="FF0000"/>
            </a:solidFill>
            <a:headEnd type="oval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6" descr="Automatic biochemistry analyzer / with ISE ARCHITECT c8000 Abbott Diagnostics">
            <a:hlinkClick r:id="rId3"/>
            <a:extLst>
              <a:ext uri="{FF2B5EF4-FFF2-40B4-BE49-F238E27FC236}">
                <a16:creationId xmlns:a16="http://schemas.microsoft.com/office/drawing/2014/main" id="{9429BB0B-91F3-463F-A1A8-332FDDB74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88" y="2389188"/>
            <a:ext cx="1476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テキスト ボックス 40">
            <a:extLst>
              <a:ext uri="{FF2B5EF4-FFF2-40B4-BE49-F238E27FC236}">
                <a16:creationId xmlns:a16="http://schemas.microsoft.com/office/drawing/2014/main" id="{7F1BCC61-3CE6-4816-B739-D667BAAF2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6175" y="2820988"/>
            <a:ext cx="16458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Architect vs.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KM system</a:t>
            </a:r>
            <a:endParaRPr kumimoji="1" lang="ja-JP" altLang="en-US" sz="1800" dirty="0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19" name="直線コネクタ 69">
            <a:extLst>
              <a:ext uri="{FF2B5EF4-FFF2-40B4-BE49-F238E27FC236}">
                <a16:creationId xmlns:a16="http://schemas.microsoft.com/office/drawing/2014/main" id="{01CDDCAC-3003-4602-AB6D-04DD60A7954A}"/>
              </a:ext>
            </a:extLst>
          </p:cNvPr>
          <p:cNvCxnSpPr>
            <a:cxnSpLocks/>
          </p:cNvCxnSpPr>
          <p:nvPr/>
        </p:nvCxnSpPr>
        <p:spPr>
          <a:xfrm>
            <a:off x="7050088" y="3094038"/>
            <a:ext cx="504000" cy="36000"/>
          </a:xfrm>
          <a:prstGeom prst="line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75">
            <a:extLst>
              <a:ext uri="{FF2B5EF4-FFF2-40B4-BE49-F238E27FC236}">
                <a16:creationId xmlns:a16="http://schemas.microsoft.com/office/drawing/2014/main" id="{8BD78DAF-0F76-40E3-917F-6860A5D7D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9938" y="5408613"/>
            <a:ext cx="1814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 Rounded MT Bold" panose="020F0704030504030204" pitchFamily="34" charset="0"/>
                <a:ea typeface="MS PGothic" panose="020B0600070205080204" pitchFamily="34" charset="-128"/>
              </a:rPr>
              <a:t>Plasma</a:t>
            </a:r>
            <a:r>
              <a:rPr kumimoji="1" lang="en-US" altLang="ja-JP" sz="1800">
                <a:latin typeface="Arial Rounded MT Bold" panose="020F0704030504030204" pitchFamily="34" charset="0"/>
                <a:ea typeface="MS PGothic" panose="020B0600070205080204" pitchFamily="34" charset="-128"/>
              </a:rPr>
              <a:t> vs. WB</a:t>
            </a:r>
            <a:endParaRPr kumimoji="1" lang="ja-JP" altLang="en-US" sz="1800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21" name="直線コネクタ 77">
            <a:extLst>
              <a:ext uri="{FF2B5EF4-FFF2-40B4-BE49-F238E27FC236}">
                <a16:creationId xmlns:a16="http://schemas.microsoft.com/office/drawing/2014/main" id="{025FDA8C-7F0C-46A9-8E67-C1A0D3FAC40A}"/>
              </a:ext>
            </a:extLst>
          </p:cNvPr>
          <p:cNvCxnSpPr>
            <a:cxnSpLocks/>
          </p:cNvCxnSpPr>
          <p:nvPr/>
        </p:nvCxnSpPr>
        <p:spPr>
          <a:xfrm>
            <a:off x="6532563" y="5597525"/>
            <a:ext cx="587375" cy="0"/>
          </a:xfrm>
          <a:prstGeom prst="line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80">
            <a:extLst>
              <a:ext uri="{FF2B5EF4-FFF2-40B4-BE49-F238E27FC236}">
                <a16:creationId xmlns:a16="http://schemas.microsoft.com/office/drawing/2014/main" id="{53EFD94C-B8F9-4CFB-817A-2C6D64833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075" y="3589338"/>
            <a:ext cx="152558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900" i="1">
                <a:latin typeface="Arial Rounded MT Bold" panose="020F0704030504030204" pitchFamily="34" charset="0"/>
                <a:ea typeface="MS PGothic" panose="020B0600070205080204" pitchFamily="34" charset="-128"/>
              </a:rPr>
              <a:t>　</a:t>
            </a:r>
            <a:r>
              <a:rPr lang="en-US" altLang="ja-JP" sz="900" i="1">
                <a:latin typeface="Arial Rounded MT Bold" panose="020F0704030504030204" pitchFamily="34" charset="0"/>
                <a:ea typeface="MS PGothic" panose="020B0600070205080204" pitchFamily="34" charset="-128"/>
              </a:rPr>
              <a:t>Architect i2000 Abbott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900" i="1">
                <a:latin typeface="Arial Rounded MT Bold" panose="020F0704030504030204" pitchFamily="34" charset="0"/>
                <a:ea typeface="MS PGothic" panose="020B0600070205080204" pitchFamily="34" charset="-128"/>
              </a:rPr>
              <a:t>　</a:t>
            </a:r>
            <a:endParaRPr lang="en-US" altLang="ja-JP" sz="900" i="1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3" name="図 7">
            <a:extLst>
              <a:ext uri="{FF2B5EF4-FFF2-40B4-BE49-F238E27FC236}">
                <a16:creationId xmlns:a16="http://schemas.microsoft.com/office/drawing/2014/main" id="{493B2FA3-1719-4355-866A-F963BB655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5" r="11086"/>
          <a:stretch>
            <a:fillRect/>
          </a:stretch>
        </p:blipFill>
        <p:spPr bwMode="auto">
          <a:xfrm>
            <a:off x="5308600" y="4987925"/>
            <a:ext cx="1423988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コネクタ 69">
            <a:extLst>
              <a:ext uri="{FF2B5EF4-FFF2-40B4-BE49-F238E27FC236}">
                <a16:creationId xmlns:a16="http://schemas.microsoft.com/office/drawing/2014/main" id="{07902C22-2AA0-4930-B9D7-99144C6E9B9F}"/>
              </a:ext>
            </a:extLst>
          </p:cNvPr>
          <p:cNvCxnSpPr>
            <a:cxnSpLocks/>
          </p:cNvCxnSpPr>
          <p:nvPr/>
        </p:nvCxnSpPr>
        <p:spPr>
          <a:xfrm flipH="1" flipV="1">
            <a:off x="8101013" y="3467100"/>
            <a:ext cx="377825" cy="1941513"/>
          </a:xfrm>
          <a:prstGeom prst="line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80">
            <a:extLst>
              <a:ext uri="{FF2B5EF4-FFF2-40B4-BE49-F238E27FC236}">
                <a16:creationId xmlns:a16="http://schemas.microsoft.com/office/drawing/2014/main" id="{3AEAE4E6-10FE-4093-9CBA-5F62FB2A7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065" y="6227763"/>
            <a:ext cx="138050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900" i="1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　</a:t>
            </a:r>
            <a:r>
              <a:rPr lang="en-US" altLang="ja-JP" sz="900" i="1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POC system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900" i="1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Konica Minolta (KM)</a:t>
            </a:r>
            <a:r>
              <a:rPr lang="ja-JP" altLang="en-US" sz="900" i="1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　</a:t>
            </a:r>
            <a:endParaRPr lang="en-US" altLang="ja-JP" sz="900" i="1" dirty="0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6" name="テキスト ボックス 52">
            <a:extLst>
              <a:ext uri="{FF2B5EF4-FFF2-40B4-BE49-F238E27FC236}">
                <a16:creationId xmlns:a16="http://schemas.microsoft.com/office/drawing/2014/main" id="{1F2B5620-5E9F-4EC6-ADB3-6631109BE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702" y="2583656"/>
            <a:ext cx="1206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 Rounded MT Bold" panose="020F0704030504030204" pitchFamily="34" charset="0"/>
                <a:ea typeface="MS PGothic" panose="020B0600070205080204" pitchFamily="34" charset="-128"/>
              </a:rPr>
              <a:t>EDTA WB</a:t>
            </a:r>
            <a:endParaRPr kumimoji="1" lang="ja-JP" altLang="en-US" sz="1800" dirty="0"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7" name="Immagine 1">
            <a:extLst>
              <a:ext uri="{FF2B5EF4-FFF2-40B4-BE49-F238E27FC236}">
                <a16:creationId xmlns:a16="http://schemas.microsoft.com/office/drawing/2014/main" id="{553FEEE0-12CB-4961-9E49-2DC5C8AF4A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2070100"/>
            <a:ext cx="5857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Immagine 3">
            <a:extLst>
              <a:ext uri="{FF2B5EF4-FFF2-40B4-BE49-F238E27FC236}">
                <a16:creationId xmlns:a16="http://schemas.microsoft.com/office/drawing/2014/main" id="{0CD43ED7-5896-4C7B-95E9-030CCBE604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1250950"/>
            <a:ext cx="969962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カギ線コネクタ 55">
            <a:extLst>
              <a:ext uri="{FF2B5EF4-FFF2-40B4-BE49-F238E27FC236}">
                <a16:creationId xmlns:a16="http://schemas.microsoft.com/office/drawing/2014/main" id="{C88D46BC-4ED0-426B-BCA8-ABA86DAFA71B}"/>
              </a:ext>
            </a:extLst>
          </p:cNvPr>
          <p:cNvCxnSpPr/>
          <p:nvPr/>
        </p:nvCxnSpPr>
        <p:spPr>
          <a:xfrm rot="5400000" flipH="1" flipV="1">
            <a:off x="2141538" y="2339975"/>
            <a:ext cx="612775" cy="21272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oval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13">
            <a:extLst>
              <a:ext uri="{FF2B5EF4-FFF2-40B4-BE49-F238E27FC236}">
                <a16:creationId xmlns:a16="http://schemas.microsoft.com/office/drawing/2014/main" id="{1F1E00EC-1B31-45F9-A795-0DEC1D958628}"/>
              </a:ext>
            </a:extLst>
          </p:cNvPr>
          <p:cNvSpPr txBox="1"/>
          <p:nvPr/>
        </p:nvSpPr>
        <p:spPr>
          <a:xfrm>
            <a:off x="2589213" y="2154238"/>
            <a:ext cx="538930" cy="29117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92" dirty="0">
                <a:latin typeface="Arial Rounded MT Bold" panose="020F0704030504030204" pitchFamily="34" charset="0"/>
              </a:rPr>
              <a:t>HCT</a:t>
            </a:r>
            <a:endParaRPr kumimoji="1" lang="ja-JP" altLang="en-US" sz="1292" dirty="0">
              <a:latin typeface="Arial Rounded MT Bold" panose="020F0704030504030204" pitchFamily="34" charset="0"/>
            </a:endParaRPr>
          </a:p>
        </p:txBody>
      </p:sp>
      <p:cxnSp>
        <p:nvCxnSpPr>
          <p:cNvPr id="33" name="直線コネクタ 43">
            <a:extLst>
              <a:ext uri="{FF2B5EF4-FFF2-40B4-BE49-F238E27FC236}">
                <a16:creationId xmlns:a16="http://schemas.microsoft.com/office/drawing/2014/main" id="{8DF4AB1F-D1AF-417A-8412-1A52FD0495F9}"/>
              </a:ext>
            </a:extLst>
          </p:cNvPr>
          <p:cNvCxnSpPr>
            <a:cxnSpLocks/>
          </p:cNvCxnSpPr>
          <p:nvPr/>
        </p:nvCxnSpPr>
        <p:spPr>
          <a:xfrm flipV="1">
            <a:off x="2593566" y="3055938"/>
            <a:ext cx="360000" cy="0"/>
          </a:xfrm>
          <a:prstGeom prst="line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6462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33</Words>
  <Application>Microsoft Office PowerPoint</Application>
  <PresentationFormat>Presentazione su schermo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Panteghini</dc:creator>
  <cp:lastModifiedBy>admin</cp:lastModifiedBy>
  <cp:revision>6</cp:revision>
  <dcterms:created xsi:type="dcterms:W3CDTF">2019-07-12T10:36:39Z</dcterms:created>
  <dcterms:modified xsi:type="dcterms:W3CDTF">2019-07-22T12:09:03Z</dcterms:modified>
</cp:coreProperties>
</file>